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"/>
  </p:notesMasterIdLst>
  <p:sldIdLst>
    <p:sldId id="256" r:id="rId2"/>
  </p:sldIdLst>
  <p:sldSz cx="14630400" cy="109728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639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639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639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639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639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639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639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639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639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456" userDrawn="1">
          <p15:clr>
            <a:srgbClr val="747775"/>
          </p15:clr>
        </p15:guide>
        <p15:guide id="2" pos="4608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578"/>
    <p:restoredTop sz="94692"/>
  </p:normalViewPr>
  <p:slideViewPr>
    <p:cSldViewPr snapToGrid="0">
      <p:cViewPr>
        <p:scale>
          <a:sx n="180" d="100"/>
          <a:sy n="180" d="100"/>
        </p:scale>
        <p:origin x="144" y="-496"/>
      </p:cViewPr>
      <p:guideLst>
        <p:guide orient="horz" pos="3456"/>
        <p:guide pos="4608"/>
      </p:guideLst>
    </p:cSldViewPr>
  </p:slideViewPr>
  <p:notesTextViewPr>
    <p:cViewPr>
      <p:scale>
        <a:sx n="50" d="100"/>
        <a:sy n="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639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639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639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639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639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639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639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639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639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98736" y="1588428"/>
            <a:ext cx="13633600" cy="4379400"/>
          </a:xfrm>
          <a:prstGeom prst="rect">
            <a:avLst/>
          </a:prstGeom>
        </p:spPr>
        <p:txBody>
          <a:bodyPr spcFirstLastPara="1" wrap="square" lIns="34550" tIns="34550" rIns="34550" bIns="345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40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98720" y="6046136"/>
            <a:ext cx="13633600" cy="1691100"/>
          </a:xfrm>
          <a:prstGeom prst="rect">
            <a:avLst/>
          </a:prstGeom>
        </p:spPr>
        <p:txBody>
          <a:bodyPr spcFirstLastPara="1" wrap="square" lIns="34550" tIns="34550" rIns="34550" bIns="345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3555932" y="9948196"/>
            <a:ext cx="878400" cy="839700"/>
          </a:xfrm>
          <a:prstGeom prst="rect">
            <a:avLst/>
          </a:prstGeom>
        </p:spPr>
        <p:txBody>
          <a:bodyPr spcFirstLastPara="1" wrap="square" lIns="34550" tIns="34550" rIns="34550" bIns="345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98720" y="949388"/>
            <a:ext cx="13633600" cy="1221300"/>
          </a:xfrm>
          <a:prstGeom prst="rect">
            <a:avLst/>
          </a:prstGeom>
        </p:spPr>
        <p:txBody>
          <a:bodyPr spcFirstLastPara="1" wrap="square" lIns="34550" tIns="34550" rIns="34550" bIns="345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3555932" y="9948196"/>
            <a:ext cx="878400" cy="839700"/>
          </a:xfrm>
          <a:prstGeom prst="rect">
            <a:avLst/>
          </a:prstGeom>
        </p:spPr>
        <p:txBody>
          <a:bodyPr spcFirstLastPara="1" wrap="square" lIns="34550" tIns="34550" rIns="34550" bIns="345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98720" y="1185280"/>
            <a:ext cx="4492800" cy="1611900"/>
          </a:xfrm>
          <a:prstGeom prst="rect">
            <a:avLst/>
          </a:prstGeom>
        </p:spPr>
        <p:txBody>
          <a:bodyPr spcFirstLastPara="1" wrap="square" lIns="34550" tIns="34550" rIns="34550" bIns="3455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18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98720" y="2964480"/>
            <a:ext cx="4492800" cy="6783300"/>
          </a:xfrm>
          <a:prstGeom prst="rect">
            <a:avLst/>
          </a:prstGeom>
        </p:spPr>
        <p:txBody>
          <a:bodyPr spcFirstLastPara="1" wrap="square" lIns="34550" tIns="34550" rIns="34550" bIns="34550" anchor="t" anchorCtr="0">
            <a:normAutofit/>
          </a:bodyPr>
          <a:lstStyle>
            <a:lvl1pPr marL="914372" lvl="0" indent="-520684">
              <a:spcBef>
                <a:spcPts val="0"/>
              </a:spcBef>
              <a:spcAft>
                <a:spcPts val="0"/>
              </a:spcAft>
              <a:buSzPts val="500"/>
              <a:buChar char="●"/>
              <a:defRPr sz="1000"/>
            </a:lvl1pPr>
            <a:lvl2pPr marL="1828746" lvl="1" indent="-520684">
              <a:spcBef>
                <a:spcPts val="0"/>
              </a:spcBef>
              <a:spcAft>
                <a:spcPts val="0"/>
              </a:spcAft>
              <a:buSzPts val="500"/>
              <a:buChar char="○"/>
              <a:defRPr sz="1000"/>
            </a:lvl2pPr>
            <a:lvl3pPr marL="2743118" lvl="2" indent="-520684">
              <a:spcBef>
                <a:spcPts val="0"/>
              </a:spcBef>
              <a:spcAft>
                <a:spcPts val="0"/>
              </a:spcAft>
              <a:buSzPts val="500"/>
              <a:buChar char="■"/>
              <a:defRPr sz="1000"/>
            </a:lvl3pPr>
            <a:lvl4pPr marL="3657490" lvl="3" indent="-520684">
              <a:spcBef>
                <a:spcPts val="0"/>
              </a:spcBef>
              <a:spcAft>
                <a:spcPts val="0"/>
              </a:spcAft>
              <a:buSzPts val="500"/>
              <a:buChar char="●"/>
              <a:defRPr sz="1000"/>
            </a:lvl4pPr>
            <a:lvl5pPr marL="4571862" lvl="4" indent="-520684">
              <a:spcBef>
                <a:spcPts val="0"/>
              </a:spcBef>
              <a:spcAft>
                <a:spcPts val="0"/>
              </a:spcAft>
              <a:buSzPts val="500"/>
              <a:buChar char="○"/>
              <a:defRPr sz="1000"/>
            </a:lvl5pPr>
            <a:lvl6pPr marL="5486236" lvl="5" indent="-520684">
              <a:spcBef>
                <a:spcPts val="0"/>
              </a:spcBef>
              <a:spcAft>
                <a:spcPts val="0"/>
              </a:spcAft>
              <a:buSzPts val="500"/>
              <a:buChar char="■"/>
              <a:defRPr sz="1000"/>
            </a:lvl6pPr>
            <a:lvl7pPr marL="6400608" lvl="6" indent="-520684">
              <a:spcBef>
                <a:spcPts val="0"/>
              </a:spcBef>
              <a:spcAft>
                <a:spcPts val="0"/>
              </a:spcAft>
              <a:buSzPts val="500"/>
              <a:buChar char="●"/>
              <a:defRPr sz="1000"/>
            </a:lvl7pPr>
            <a:lvl8pPr marL="7314980" lvl="7" indent="-520684">
              <a:spcBef>
                <a:spcPts val="0"/>
              </a:spcBef>
              <a:spcAft>
                <a:spcPts val="0"/>
              </a:spcAft>
              <a:buSzPts val="500"/>
              <a:buChar char="○"/>
              <a:defRPr sz="1000"/>
            </a:lvl8pPr>
            <a:lvl9pPr marL="8229354" lvl="8" indent="-520684">
              <a:spcBef>
                <a:spcPts val="0"/>
              </a:spcBef>
              <a:spcAft>
                <a:spcPts val="0"/>
              </a:spcAft>
              <a:buSzPts val="500"/>
              <a:buChar char="■"/>
              <a:defRPr sz="10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3555932" y="9948196"/>
            <a:ext cx="878400" cy="839700"/>
          </a:xfrm>
          <a:prstGeom prst="rect">
            <a:avLst/>
          </a:prstGeom>
        </p:spPr>
        <p:txBody>
          <a:bodyPr spcFirstLastPara="1" wrap="square" lIns="34550" tIns="34550" rIns="34550" bIns="345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784400" y="960322"/>
            <a:ext cx="10188800" cy="8727300"/>
          </a:xfrm>
          <a:prstGeom prst="rect">
            <a:avLst/>
          </a:prstGeom>
        </p:spPr>
        <p:txBody>
          <a:bodyPr spcFirstLastPara="1" wrap="square" lIns="34550" tIns="34550" rIns="34550" bIns="3455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3555932" y="9948196"/>
            <a:ext cx="878400" cy="839700"/>
          </a:xfrm>
          <a:prstGeom prst="rect">
            <a:avLst/>
          </a:prstGeom>
        </p:spPr>
        <p:txBody>
          <a:bodyPr spcFirstLastPara="1" wrap="square" lIns="34550" tIns="34550" rIns="34550" bIns="345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315200" y="-266"/>
            <a:ext cx="7315200" cy="1097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9100" tIns="69100" rIns="69100" bIns="691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598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24800" y="2630772"/>
            <a:ext cx="6472000" cy="3162600"/>
          </a:xfrm>
          <a:prstGeom prst="rect">
            <a:avLst/>
          </a:prstGeom>
        </p:spPr>
        <p:txBody>
          <a:bodyPr spcFirstLastPara="1" wrap="square" lIns="34550" tIns="34550" rIns="34550" bIns="345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24800" y="5979896"/>
            <a:ext cx="6472000" cy="2634300"/>
          </a:xfrm>
          <a:prstGeom prst="rect">
            <a:avLst/>
          </a:prstGeom>
        </p:spPr>
        <p:txBody>
          <a:bodyPr spcFirstLastPara="1" wrap="square" lIns="34550" tIns="34550" rIns="34550" bIns="345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7903200" y="1544696"/>
            <a:ext cx="6139200" cy="7883100"/>
          </a:xfrm>
          <a:prstGeom prst="rect">
            <a:avLst/>
          </a:prstGeom>
        </p:spPr>
        <p:txBody>
          <a:bodyPr spcFirstLastPara="1" wrap="square" lIns="34550" tIns="34550" rIns="34550" bIns="34550" anchor="ctr" anchorCtr="0">
            <a:normAutofit/>
          </a:bodyPr>
          <a:lstStyle>
            <a:lvl1pPr marL="914372" lvl="0" indent="-546084">
              <a:spcBef>
                <a:spcPts val="0"/>
              </a:spcBef>
              <a:spcAft>
                <a:spcPts val="0"/>
              </a:spcAft>
              <a:buSzPts val="700"/>
              <a:buChar char="●"/>
              <a:defRPr/>
            </a:lvl1pPr>
            <a:lvl2pPr marL="1828746" lvl="1" indent="-520684">
              <a:spcBef>
                <a:spcPts val="0"/>
              </a:spcBef>
              <a:spcAft>
                <a:spcPts val="0"/>
              </a:spcAft>
              <a:buSzPts val="500"/>
              <a:buChar char="○"/>
              <a:defRPr/>
            </a:lvl2pPr>
            <a:lvl3pPr marL="2743118" lvl="2" indent="-520684">
              <a:spcBef>
                <a:spcPts val="0"/>
              </a:spcBef>
              <a:spcAft>
                <a:spcPts val="0"/>
              </a:spcAft>
              <a:buSzPts val="500"/>
              <a:buChar char="■"/>
              <a:defRPr/>
            </a:lvl3pPr>
            <a:lvl4pPr marL="3657490" lvl="3" indent="-520684">
              <a:spcBef>
                <a:spcPts val="0"/>
              </a:spcBef>
              <a:spcAft>
                <a:spcPts val="0"/>
              </a:spcAft>
              <a:buSzPts val="500"/>
              <a:buChar char="●"/>
              <a:defRPr/>
            </a:lvl4pPr>
            <a:lvl5pPr marL="4571862" lvl="4" indent="-520684">
              <a:spcBef>
                <a:spcPts val="0"/>
              </a:spcBef>
              <a:spcAft>
                <a:spcPts val="0"/>
              </a:spcAft>
              <a:buSzPts val="500"/>
              <a:buChar char="○"/>
              <a:defRPr/>
            </a:lvl5pPr>
            <a:lvl6pPr marL="5486236" lvl="5" indent="-520684">
              <a:spcBef>
                <a:spcPts val="0"/>
              </a:spcBef>
              <a:spcAft>
                <a:spcPts val="0"/>
              </a:spcAft>
              <a:buSzPts val="500"/>
              <a:buChar char="■"/>
              <a:defRPr/>
            </a:lvl6pPr>
            <a:lvl7pPr marL="6400608" lvl="6" indent="-520684">
              <a:spcBef>
                <a:spcPts val="0"/>
              </a:spcBef>
              <a:spcAft>
                <a:spcPts val="0"/>
              </a:spcAft>
              <a:buSzPts val="500"/>
              <a:buChar char="●"/>
              <a:defRPr/>
            </a:lvl7pPr>
            <a:lvl8pPr marL="7314980" lvl="7" indent="-520684">
              <a:spcBef>
                <a:spcPts val="0"/>
              </a:spcBef>
              <a:spcAft>
                <a:spcPts val="0"/>
              </a:spcAft>
              <a:buSzPts val="500"/>
              <a:buChar char="○"/>
              <a:defRPr/>
            </a:lvl8pPr>
            <a:lvl9pPr marL="8229354" lvl="8" indent="-520684">
              <a:spcBef>
                <a:spcPts val="0"/>
              </a:spcBef>
              <a:spcAft>
                <a:spcPts val="0"/>
              </a:spcAft>
              <a:buSzPts val="5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3555932" y="9948196"/>
            <a:ext cx="878400" cy="839700"/>
          </a:xfrm>
          <a:prstGeom prst="rect">
            <a:avLst/>
          </a:prstGeom>
        </p:spPr>
        <p:txBody>
          <a:bodyPr spcFirstLastPara="1" wrap="square" lIns="34550" tIns="34550" rIns="34550" bIns="345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98720" y="9025226"/>
            <a:ext cx="9598400" cy="1290600"/>
          </a:xfrm>
          <a:prstGeom prst="rect">
            <a:avLst/>
          </a:prstGeom>
        </p:spPr>
        <p:txBody>
          <a:bodyPr spcFirstLastPara="1" wrap="square" lIns="34550" tIns="34550" rIns="34550" bIns="34550" anchor="ctr" anchorCtr="0">
            <a:normAutofit/>
          </a:bodyPr>
          <a:lstStyle>
            <a:lvl1pPr marL="914372" lvl="0" indent="-45718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3555932" y="9948196"/>
            <a:ext cx="878400" cy="839700"/>
          </a:xfrm>
          <a:prstGeom prst="rect">
            <a:avLst/>
          </a:prstGeom>
        </p:spPr>
        <p:txBody>
          <a:bodyPr spcFirstLastPara="1" wrap="square" lIns="34550" tIns="34550" rIns="34550" bIns="345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98720" y="2359734"/>
            <a:ext cx="13633600" cy="4188600"/>
          </a:xfrm>
          <a:prstGeom prst="rect">
            <a:avLst/>
          </a:prstGeom>
        </p:spPr>
        <p:txBody>
          <a:bodyPr spcFirstLastPara="1" wrap="square" lIns="34550" tIns="34550" rIns="34550" bIns="345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98720" y="6724748"/>
            <a:ext cx="13633600" cy="2774700"/>
          </a:xfrm>
          <a:prstGeom prst="rect">
            <a:avLst/>
          </a:prstGeom>
        </p:spPr>
        <p:txBody>
          <a:bodyPr spcFirstLastPara="1" wrap="square" lIns="34550" tIns="34550" rIns="34550" bIns="34550" anchor="t" anchorCtr="0">
            <a:normAutofit/>
          </a:bodyPr>
          <a:lstStyle>
            <a:lvl1pPr marL="914372" lvl="0" indent="-546084" algn="ctr">
              <a:spcBef>
                <a:spcPts val="0"/>
              </a:spcBef>
              <a:spcAft>
                <a:spcPts val="0"/>
              </a:spcAft>
              <a:buSzPts val="700"/>
              <a:buChar char="●"/>
              <a:defRPr/>
            </a:lvl1pPr>
            <a:lvl2pPr marL="1828746" lvl="1" indent="-520684" algn="ctr">
              <a:spcBef>
                <a:spcPts val="0"/>
              </a:spcBef>
              <a:spcAft>
                <a:spcPts val="0"/>
              </a:spcAft>
              <a:buSzPts val="500"/>
              <a:buChar char="○"/>
              <a:defRPr/>
            </a:lvl2pPr>
            <a:lvl3pPr marL="2743118" lvl="2" indent="-520684" algn="ctr">
              <a:spcBef>
                <a:spcPts val="0"/>
              </a:spcBef>
              <a:spcAft>
                <a:spcPts val="0"/>
              </a:spcAft>
              <a:buSzPts val="500"/>
              <a:buChar char="■"/>
              <a:defRPr/>
            </a:lvl3pPr>
            <a:lvl4pPr marL="3657490" lvl="3" indent="-520684" algn="ctr">
              <a:spcBef>
                <a:spcPts val="0"/>
              </a:spcBef>
              <a:spcAft>
                <a:spcPts val="0"/>
              </a:spcAft>
              <a:buSzPts val="500"/>
              <a:buChar char="●"/>
              <a:defRPr/>
            </a:lvl4pPr>
            <a:lvl5pPr marL="4571862" lvl="4" indent="-520684" algn="ctr">
              <a:spcBef>
                <a:spcPts val="0"/>
              </a:spcBef>
              <a:spcAft>
                <a:spcPts val="0"/>
              </a:spcAft>
              <a:buSzPts val="500"/>
              <a:buChar char="○"/>
              <a:defRPr/>
            </a:lvl5pPr>
            <a:lvl6pPr marL="5486236" lvl="5" indent="-520684" algn="ctr">
              <a:spcBef>
                <a:spcPts val="0"/>
              </a:spcBef>
              <a:spcAft>
                <a:spcPts val="0"/>
              </a:spcAft>
              <a:buSzPts val="500"/>
              <a:buChar char="■"/>
              <a:defRPr/>
            </a:lvl6pPr>
            <a:lvl7pPr marL="6400608" lvl="6" indent="-520684" algn="ctr">
              <a:spcBef>
                <a:spcPts val="0"/>
              </a:spcBef>
              <a:spcAft>
                <a:spcPts val="0"/>
              </a:spcAft>
              <a:buSzPts val="500"/>
              <a:buChar char="●"/>
              <a:defRPr/>
            </a:lvl7pPr>
            <a:lvl8pPr marL="7314980" lvl="7" indent="-520684" algn="ctr">
              <a:spcBef>
                <a:spcPts val="0"/>
              </a:spcBef>
              <a:spcAft>
                <a:spcPts val="0"/>
              </a:spcAft>
              <a:buSzPts val="500"/>
              <a:buChar char="○"/>
              <a:defRPr/>
            </a:lvl8pPr>
            <a:lvl9pPr marL="8229354" lvl="8" indent="-520684" algn="ctr">
              <a:spcBef>
                <a:spcPts val="0"/>
              </a:spcBef>
              <a:spcAft>
                <a:spcPts val="0"/>
              </a:spcAft>
              <a:buSzPts val="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3555932" y="9948196"/>
            <a:ext cx="878400" cy="839700"/>
          </a:xfrm>
          <a:prstGeom prst="rect">
            <a:avLst/>
          </a:prstGeom>
        </p:spPr>
        <p:txBody>
          <a:bodyPr spcFirstLastPara="1" wrap="square" lIns="34550" tIns="34550" rIns="34550" bIns="345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3555932" y="9948196"/>
            <a:ext cx="878400" cy="839700"/>
          </a:xfrm>
          <a:prstGeom prst="rect">
            <a:avLst/>
          </a:prstGeom>
        </p:spPr>
        <p:txBody>
          <a:bodyPr spcFirstLastPara="1" wrap="square" lIns="34550" tIns="34550" rIns="34550" bIns="345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98720" y="949388"/>
            <a:ext cx="13633600" cy="12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550" tIns="34550" rIns="34550" bIns="345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98720" y="2458614"/>
            <a:ext cx="13633600" cy="72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550" tIns="34550" rIns="34550" bIns="34550" anchor="t" anchorCtr="0">
            <a:normAutofit/>
          </a:bodyPr>
          <a:lstStyle>
            <a:lvl1pPr marL="457200" lvl="0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Char char="●"/>
              <a:defRPr sz="700">
                <a:solidFill>
                  <a:schemeClr val="dk2"/>
                </a:solidFill>
              </a:defRPr>
            </a:lvl1pPr>
            <a:lvl2pPr marL="914400" lvl="1" indent="-260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Char char="○"/>
              <a:defRPr sz="500">
                <a:solidFill>
                  <a:schemeClr val="dk2"/>
                </a:solidFill>
              </a:defRPr>
            </a:lvl2pPr>
            <a:lvl3pPr marL="1371600" lvl="2" indent="-260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Char char="■"/>
              <a:defRPr sz="500">
                <a:solidFill>
                  <a:schemeClr val="dk2"/>
                </a:solidFill>
              </a:defRPr>
            </a:lvl3pPr>
            <a:lvl4pPr marL="1828800" lvl="3" indent="-260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Char char="●"/>
              <a:defRPr sz="500">
                <a:solidFill>
                  <a:schemeClr val="dk2"/>
                </a:solidFill>
              </a:defRPr>
            </a:lvl4pPr>
            <a:lvl5pPr marL="2286000" lvl="4" indent="-260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Char char="○"/>
              <a:defRPr sz="500">
                <a:solidFill>
                  <a:schemeClr val="dk2"/>
                </a:solidFill>
              </a:defRPr>
            </a:lvl5pPr>
            <a:lvl6pPr marL="2743200" lvl="5" indent="-260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Char char="■"/>
              <a:defRPr sz="500">
                <a:solidFill>
                  <a:schemeClr val="dk2"/>
                </a:solidFill>
              </a:defRPr>
            </a:lvl6pPr>
            <a:lvl7pPr marL="3200400" lvl="6" indent="-260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Char char="●"/>
              <a:defRPr sz="500">
                <a:solidFill>
                  <a:schemeClr val="dk2"/>
                </a:solidFill>
              </a:defRPr>
            </a:lvl7pPr>
            <a:lvl8pPr marL="3657600" lvl="7" indent="-260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Char char="○"/>
              <a:defRPr sz="500">
                <a:solidFill>
                  <a:schemeClr val="dk2"/>
                </a:solidFill>
              </a:defRPr>
            </a:lvl8pPr>
            <a:lvl9pPr marL="4114800" lvl="8" indent="-260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Char char="■"/>
              <a:defRPr sz="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3555932" y="9948196"/>
            <a:ext cx="8784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550" tIns="34550" rIns="34550" bIns="34550" anchor="ctr" anchorCtr="0">
            <a:normAutofit/>
          </a:bodyPr>
          <a:lstStyle>
            <a:lvl1pPr lvl="0" algn="r">
              <a:buNone/>
              <a:defRPr sz="800">
                <a:solidFill>
                  <a:schemeClr val="dk2"/>
                </a:solidFill>
              </a:defRPr>
            </a:lvl1pPr>
            <a:lvl2pPr lvl="1" algn="r">
              <a:buNone/>
              <a:defRPr sz="800">
                <a:solidFill>
                  <a:schemeClr val="dk2"/>
                </a:solidFill>
              </a:defRPr>
            </a:lvl2pPr>
            <a:lvl3pPr lvl="2" algn="r">
              <a:buNone/>
              <a:defRPr sz="800">
                <a:solidFill>
                  <a:schemeClr val="dk2"/>
                </a:solidFill>
              </a:defRPr>
            </a:lvl3pPr>
            <a:lvl4pPr lvl="3" algn="r">
              <a:buNone/>
              <a:defRPr sz="800">
                <a:solidFill>
                  <a:schemeClr val="dk2"/>
                </a:solidFill>
              </a:defRPr>
            </a:lvl4pPr>
            <a:lvl5pPr lvl="4" algn="r">
              <a:buNone/>
              <a:defRPr sz="800">
                <a:solidFill>
                  <a:schemeClr val="dk2"/>
                </a:solidFill>
              </a:defRPr>
            </a:lvl5pPr>
            <a:lvl6pPr lvl="5" algn="r">
              <a:buNone/>
              <a:defRPr sz="800">
                <a:solidFill>
                  <a:schemeClr val="dk2"/>
                </a:solidFill>
              </a:defRPr>
            </a:lvl6pPr>
            <a:lvl7pPr lvl="6" algn="r">
              <a:buNone/>
              <a:defRPr sz="800">
                <a:solidFill>
                  <a:schemeClr val="dk2"/>
                </a:solidFill>
              </a:defRPr>
            </a:lvl7pPr>
            <a:lvl8pPr lvl="7" algn="r">
              <a:buNone/>
              <a:defRPr sz="800">
                <a:solidFill>
                  <a:schemeClr val="dk2"/>
                </a:solidFill>
              </a:defRPr>
            </a:lvl8pPr>
            <a:lvl9pPr lvl="8" algn="r">
              <a:buNone/>
              <a:defRPr sz="8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svg"/><Relationship Id="rId5" Type="http://schemas.openxmlformats.org/officeDocument/2006/relationships/image" Target="../media/image3.sv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82;p13">
            <a:extLst>
              <a:ext uri="{FF2B5EF4-FFF2-40B4-BE49-F238E27FC236}">
                <a16:creationId xmlns:a16="http://schemas.microsoft.com/office/drawing/2014/main" id="{B40A6301-7135-3FF5-DBB1-EB47796C07E2}"/>
              </a:ext>
            </a:extLst>
          </p:cNvPr>
          <p:cNvSpPr>
            <a:spLocks/>
          </p:cNvSpPr>
          <p:nvPr/>
        </p:nvSpPr>
        <p:spPr>
          <a:xfrm>
            <a:off x="12139269" y="5021344"/>
            <a:ext cx="2311542" cy="5864600"/>
          </a:xfrm>
          <a:prstGeom prst="roundRect">
            <a:avLst>
              <a:gd name="adj" fmla="val 4558"/>
            </a:avLst>
          </a:prstGeom>
          <a:solidFill>
            <a:srgbClr val="F8EEE5"/>
          </a:solidFill>
          <a:ln>
            <a:noFill/>
          </a:ln>
        </p:spPr>
        <p:txBody>
          <a:bodyPr spcFirstLastPara="1" wrap="square" lIns="19650" tIns="19650" rIns="19650" bIns="19650" anchor="ctr" anchorCtr="0">
            <a:noAutofit/>
          </a:bodyPr>
          <a:lstStyle/>
          <a:p>
            <a:pPr algn="ctr"/>
            <a:endParaRPr sz="400" dirty="0"/>
          </a:p>
        </p:txBody>
      </p:sp>
      <p:sp>
        <p:nvSpPr>
          <p:cNvPr id="82" name="Google Shape;82;p13"/>
          <p:cNvSpPr/>
          <p:nvPr/>
        </p:nvSpPr>
        <p:spPr>
          <a:xfrm>
            <a:off x="152087" y="1301533"/>
            <a:ext cx="6438953" cy="3552221"/>
          </a:xfrm>
          <a:prstGeom prst="roundRect">
            <a:avLst>
              <a:gd name="adj" fmla="val 3044"/>
            </a:avLst>
          </a:prstGeom>
          <a:solidFill>
            <a:srgbClr val="F8EEE5"/>
          </a:solidFill>
          <a:ln>
            <a:noFill/>
          </a:ln>
        </p:spPr>
        <p:txBody>
          <a:bodyPr spcFirstLastPara="1" wrap="square" lIns="19650" tIns="19650" rIns="19650" bIns="19650" anchor="ctr" anchorCtr="0">
            <a:noAutofit/>
          </a:bodyPr>
          <a:lstStyle/>
          <a:p>
            <a:pPr algn="ctr"/>
            <a:endParaRPr sz="400" dirty="0"/>
          </a:p>
        </p:txBody>
      </p:sp>
      <p:sp>
        <p:nvSpPr>
          <p:cNvPr id="114" name="Google Shape;54;p13">
            <a:extLst>
              <a:ext uri="{FF2B5EF4-FFF2-40B4-BE49-F238E27FC236}">
                <a16:creationId xmlns:a16="http://schemas.microsoft.com/office/drawing/2014/main" id="{C571FAA7-5AF5-08D7-02F9-4A7A5074D20A}"/>
              </a:ext>
            </a:extLst>
          </p:cNvPr>
          <p:cNvSpPr/>
          <p:nvPr/>
        </p:nvSpPr>
        <p:spPr>
          <a:xfrm>
            <a:off x="152087" y="5021343"/>
            <a:ext cx="11770282" cy="5864601"/>
          </a:xfrm>
          <a:prstGeom prst="roundRect">
            <a:avLst>
              <a:gd name="adj" fmla="val 23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9650" tIns="19650" rIns="19650" bIns="19650" anchor="ctr" anchorCtr="0">
            <a:noAutofit/>
          </a:bodyPr>
          <a:lstStyle/>
          <a:p>
            <a:pPr algn="ctr"/>
            <a:endParaRPr sz="400" dirty="0"/>
          </a:p>
        </p:txBody>
      </p:sp>
      <p:sp>
        <p:nvSpPr>
          <p:cNvPr id="77" name="Google Shape;77;p13"/>
          <p:cNvSpPr txBox="1"/>
          <p:nvPr/>
        </p:nvSpPr>
        <p:spPr>
          <a:xfrm>
            <a:off x="1548026" y="13602"/>
            <a:ext cx="11522215" cy="470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650" tIns="19650" rIns="19650" bIns="19650" anchor="t" anchorCtr="0">
            <a:spAutoFit/>
          </a:bodyPr>
          <a:lstStyle/>
          <a:p>
            <a:pPr algn="ctr"/>
            <a:r>
              <a:rPr lang="en" sz="2800" b="1" i="1" dirty="0">
                <a:solidFill>
                  <a:srgbClr val="BF5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SPRI</a:t>
            </a:r>
            <a:r>
              <a:rPr lang="en" sz="2800" b="1" dirty="0">
                <a:solidFill>
                  <a:srgbClr val="BF5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 Aligning Large Language Models</a:t>
            </a:r>
            <a:r>
              <a:rPr lang="zh-CN" altLang="en-US" sz="2800" b="1" dirty="0">
                <a:solidFill>
                  <a:srgbClr val="BF5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2800" b="1" dirty="0">
                <a:solidFill>
                  <a:srgbClr val="BF5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with Context-Situated Principles</a:t>
            </a:r>
            <a:endParaRPr sz="2800" b="1" dirty="0">
              <a:solidFill>
                <a:srgbClr val="BF57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8" name="Google Shape;78;p13"/>
          <p:cNvSpPr txBox="1"/>
          <p:nvPr/>
        </p:nvSpPr>
        <p:spPr>
          <a:xfrm>
            <a:off x="2462382" y="512034"/>
            <a:ext cx="10103986" cy="655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650" tIns="19650" rIns="19650" bIns="19650" anchor="t" anchorCtr="0">
            <a:spAutoFit/>
          </a:bodyPr>
          <a:lstStyle/>
          <a:p>
            <a:pPr algn="ctr"/>
            <a:r>
              <a:rPr lang="en" sz="2000" b="1" dirty="0">
                <a:solidFill>
                  <a:srgbClr val="222222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Hongli Zhan, Muneeza Azmat, Raya </a:t>
            </a:r>
            <a:r>
              <a:rPr lang="en" sz="2000" b="1" dirty="0" err="1">
                <a:solidFill>
                  <a:srgbClr val="222222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Horesh</a:t>
            </a:r>
            <a:r>
              <a:rPr lang="en" sz="2000" b="1" dirty="0">
                <a:solidFill>
                  <a:srgbClr val="222222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, Junyi Jessy Li, Mikhail </a:t>
            </a:r>
            <a:r>
              <a:rPr lang="en" sz="2000" b="1" dirty="0" err="1">
                <a:solidFill>
                  <a:srgbClr val="222222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Yurochkin</a:t>
            </a:r>
            <a:endParaRPr lang="en-US" sz="2000" b="1" dirty="0">
              <a:solidFill>
                <a:srgbClr val="222222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/>
            <a:r>
              <a:rPr lang="en-US" sz="2000" dirty="0">
                <a:solidFill>
                  <a:srgbClr val="222222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			</a:t>
            </a:r>
            <a:r>
              <a:rPr lang="en-US" sz="1800" dirty="0" err="1">
                <a:solidFill>
                  <a:srgbClr val="222222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honglizhan@utexas.edu</a:t>
            </a:r>
            <a:r>
              <a:rPr lang="en-US" sz="1800" dirty="0">
                <a:solidFill>
                  <a:srgbClr val="222222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	</a:t>
            </a:r>
            <a:r>
              <a:rPr lang="en-US" sz="1800" dirty="0">
                <a:solidFill>
                  <a:srgbClr val="22222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𝕏</a:t>
            </a:r>
            <a:r>
              <a:rPr lang="en-US" sz="1800" dirty="0">
                <a:solidFill>
                  <a:srgbClr val="222222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@</a:t>
            </a:r>
            <a:r>
              <a:rPr lang="en-US" sz="1800" dirty="0" err="1">
                <a:solidFill>
                  <a:srgbClr val="222222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HongliZhan</a:t>
            </a:r>
            <a:endParaRPr lang="en-US" sz="1800" dirty="0">
              <a:solidFill>
                <a:srgbClr val="222222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" name="Google Shape;55;p13">
            <a:extLst>
              <a:ext uri="{FF2B5EF4-FFF2-40B4-BE49-F238E27FC236}">
                <a16:creationId xmlns:a16="http://schemas.microsoft.com/office/drawing/2014/main" id="{03AA8689-39D1-58E6-56C1-E8656F871BEA}"/>
              </a:ext>
            </a:extLst>
          </p:cNvPr>
          <p:cNvSpPr>
            <a:spLocks noChangeAspect="1"/>
          </p:cNvSpPr>
          <p:nvPr/>
        </p:nvSpPr>
        <p:spPr>
          <a:xfrm>
            <a:off x="6789767" y="1301533"/>
            <a:ext cx="7726161" cy="3552221"/>
          </a:xfrm>
          <a:prstGeom prst="roundRect">
            <a:avLst>
              <a:gd name="adj" fmla="val 2663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9650" tIns="19650" rIns="19650" bIns="19650" anchor="ctr" anchorCtr="0">
            <a:noAutofit/>
          </a:bodyPr>
          <a:lstStyle/>
          <a:p>
            <a:pPr algn="ctr"/>
            <a:endParaRPr sz="400" dirty="0"/>
          </a:p>
        </p:txBody>
      </p:sp>
      <p:sp>
        <p:nvSpPr>
          <p:cNvPr id="15" name="Google Shape;56;p13">
            <a:extLst>
              <a:ext uri="{FF2B5EF4-FFF2-40B4-BE49-F238E27FC236}">
                <a16:creationId xmlns:a16="http://schemas.microsoft.com/office/drawing/2014/main" id="{56577784-FB81-2902-FB3A-5B1A758192FD}"/>
              </a:ext>
            </a:extLst>
          </p:cNvPr>
          <p:cNvSpPr txBox="1"/>
          <p:nvPr/>
        </p:nvSpPr>
        <p:spPr>
          <a:xfrm>
            <a:off x="8453458" y="1367023"/>
            <a:ext cx="5014048" cy="325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650" tIns="19650" rIns="19650" bIns="19650" anchor="t" anchorCtr="0">
            <a:noAutofit/>
          </a:bodyPr>
          <a:lstStyle/>
          <a:p>
            <a:r>
              <a:rPr lang="en-US" sz="2000" b="1" dirty="0">
                <a:solidFill>
                  <a:srgbClr val="BF5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Approach: </a:t>
            </a:r>
            <a:r>
              <a:rPr lang="en-US" sz="2000" b="1" i="1" dirty="0">
                <a:solidFill>
                  <a:srgbClr val="BF5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SPRI</a:t>
            </a:r>
            <a:r>
              <a:rPr lang="en-US" sz="2000" b="1" dirty="0">
                <a:solidFill>
                  <a:srgbClr val="BF5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(Situated-</a:t>
            </a:r>
            <a:r>
              <a:rPr lang="en-US" sz="2000" b="1" dirty="0" err="1">
                <a:solidFill>
                  <a:srgbClr val="BF5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PRInciples</a:t>
            </a:r>
            <a:r>
              <a:rPr lang="en-US" sz="2000" b="1" dirty="0">
                <a:solidFill>
                  <a:srgbClr val="BF5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</a:p>
        </p:txBody>
      </p:sp>
      <p:sp>
        <p:nvSpPr>
          <p:cNvPr id="115" name="Google Shape;64;p13">
            <a:extLst>
              <a:ext uri="{FF2B5EF4-FFF2-40B4-BE49-F238E27FC236}">
                <a16:creationId xmlns:a16="http://schemas.microsoft.com/office/drawing/2014/main" id="{BB4FDCB2-F650-A876-26F0-D96941E02C37}"/>
              </a:ext>
            </a:extLst>
          </p:cNvPr>
          <p:cNvSpPr txBox="1"/>
          <p:nvPr/>
        </p:nvSpPr>
        <p:spPr>
          <a:xfrm>
            <a:off x="281120" y="5135942"/>
            <a:ext cx="2685766" cy="48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650" tIns="19650" rIns="19650" bIns="196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8800" b="1">
                <a:solidFill>
                  <a:srgbClr val="BF5700"/>
                </a:solidFill>
                <a:latin typeface="Source Sans Pro"/>
                <a:ea typeface="Source Sans Pro"/>
                <a:cs typeface="Source Sans Pro"/>
              </a:defRPr>
            </a:lvl1pPr>
          </a:lstStyle>
          <a:p>
            <a:r>
              <a:rPr lang="en" sz="2000" dirty="0">
                <a:sym typeface="Source Sans Pro"/>
              </a:rPr>
              <a:t>Experiments &amp; Results</a:t>
            </a:r>
            <a:endParaRPr sz="2000" dirty="0">
              <a:sym typeface="Source Sans Pro"/>
            </a:endParaRPr>
          </a:p>
        </p:txBody>
      </p:sp>
      <p:sp>
        <p:nvSpPr>
          <p:cNvPr id="83" name="Google Shape;83;p13"/>
          <p:cNvSpPr txBox="1"/>
          <p:nvPr/>
        </p:nvSpPr>
        <p:spPr>
          <a:xfrm>
            <a:off x="4535251" y="1358133"/>
            <a:ext cx="1311133" cy="37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650" tIns="19650" rIns="19650" bIns="19650" anchor="t" anchorCtr="0">
            <a:noAutofit/>
          </a:bodyPr>
          <a:lstStyle/>
          <a:p>
            <a:pPr algn="ctr"/>
            <a:r>
              <a:rPr lang="en" sz="2000" b="1" dirty="0">
                <a:solidFill>
                  <a:srgbClr val="BF5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Motivation</a:t>
            </a:r>
            <a:endParaRPr sz="2000" b="1" dirty="0">
              <a:solidFill>
                <a:srgbClr val="BF57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4" name="Google Shape;84;p13"/>
          <p:cNvSpPr txBox="1"/>
          <p:nvPr/>
        </p:nvSpPr>
        <p:spPr>
          <a:xfrm>
            <a:off x="4117939" y="2803440"/>
            <a:ext cx="2412113" cy="1022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650" tIns="19650" rIns="18250" bIns="19650" anchor="t" anchorCtr="0">
            <a:spAutoFit/>
          </a:bodyPr>
          <a:lstStyle/>
          <a:p>
            <a:pPr indent="243830" algn="r">
              <a:lnSpc>
                <a:spcPct val="114000"/>
              </a:lnSpc>
            </a:pPr>
            <a:r>
              <a:rPr lang="en-US" sz="14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Can we tailor the</a:t>
            </a:r>
            <a:r>
              <a:rPr lang="zh-CN" altLang="en-US" sz="14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4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principles</a:t>
            </a:r>
          </a:p>
          <a:p>
            <a:pPr indent="243830" algn="r">
              <a:lnSpc>
                <a:spcPct val="114000"/>
              </a:lnSpc>
            </a:pPr>
            <a:r>
              <a:rPr lang="en-US" sz="14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each individual query, whilst minimizing the human efforts needed for annotations?</a:t>
            </a:r>
          </a:p>
        </p:txBody>
      </p:sp>
      <p:sp>
        <p:nvSpPr>
          <p:cNvPr id="85" name="Google Shape;85;p13"/>
          <p:cNvSpPr txBox="1"/>
          <p:nvPr/>
        </p:nvSpPr>
        <p:spPr>
          <a:xfrm>
            <a:off x="3954132" y="1704809"/>
            <a:ext cx="2565190" cy="1022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650" tIns="19650" rIns="19650" bIns="19650" anchor="t" anchorCtr="0">
            <a:spAutoFit/>
          </a:bodyPr>
          <a:lstStyle/>
          <a:p>
            <a:pPr lvl="0">
              <a:lnSpc>
                <a:spcPct val="114000"/>
              </a:lnSpc>
            </a:pPr>
            <a:r>
              <a:rPr lang="en-US" sz="1400" dirty="0">
                <a:solidFill>
                  <a:schemeClr val="dk2"/>
                </a:solidFill>
                <a:latin typeface="Source Sans Pro"/>
                <a:ea typeface="Source Sans Pro"/>
              </a:rPr>
              <a:t>Constitutional AI works great for aligning LLMs, but its</a:t>
            </a:r>
            <a:r>
              <a:rPr lang="zh-CN" altLang="en-US" sz="1400" dirty="0">
                <a:solidFill>
                  <a:schemeClr val="dk2"/>
                </a:solidFill>
                <a:latin typeface="Source Sans Pro"/>
                <a:ea typeface="Source Sans Pro"/>
              </a:rPr>
              <a:t> </a:t>
            </a:r>
            <a:r>
              <a:rPr lang="en-US" sz="1400" dirty="0">
                <a:solidFill>
                  <a:schemeClr val="dk2"/>
                </a:solidFill>
                <a:latin typeface="Source Sans Pro"/>
                <a:ea typeface="Source Sans Pro"/>
              </a:rPr>
              <a:t>principles can be too </a:t>
            </a:r>
            <a:r>
              <a:rPr lang="en-US" sz="1400" i="1" dirty="0">
                <a:solidFill>
                  <a:srgbClr val="C00000"/>
                </a:solidFill>
                <a:latin typeface="Source Sans Pro"/>
                <a:ea typeface="Source Sans Pro"/>
              </a:rPr>
              <a:t>generic</a:t>
            </a:r>
            <a:r>
              <a:rPr lang="en-US" sz="1400" dirty="0">
                <a:solidFill>
                  <a:schemeClr val="dk2"/>
                </a:solidFill>
                <a:latin typeface="Source Sans Pro"/>
                <a:ea typeface="Source Sans Pro"/>
              </a:rPr>
              <a:t> to interpret in a given context </a:t>
            </a:r>
          </a:p>
        </p:txBody>
      </p:sp>
      <p:pic>
        <p:nvPicPr>
          <p:cNvPr id="86" name="Google Shape;86;p13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6570" y="2894402"/>
            <a:ext cx="480848" cy="47137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92D3E86F-D40F-0039-945C-85629564E7BC}"/>
              </a:ext>
            </a:extLst>
          </p:cNvPr>
          <p:cNvSpPr txBox="1"/>
          <p:nvPr/>
        </p:nvSpPr>
        <p:spPr>
          <a:xfrm>
            <a:off x="4297373" y="3917794"/>
            <a:ext cx="2067336" cy="814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Such an approach would be more </a:t>
            </a:r>
            <a:r>
              <a:rPr lang="en-US" altLang="zh-CN" sz="1400" i="1" dirty="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context-</a:t>
            </a:r>
            <a:r>
              <a:rPr lang="en-US" altLang="zh-CN" sz="1400" dirty="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400" dirty="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</a:t>
            </a:r>
            <a:r>
              <a:rPr lang="en-US" altLang="zh-CN" sz="1400" i="1" dirty="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instance-specific</a:t>
            </a:r>
            <a:endParaRPr lang="en-US" sz="1400" dirty="0">
              <a:solidFill>
                <a:srgbClr val="C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BBA1054-C5CD-2736-F564-D86335867BBC}"/>
              </a:ext>
            </a:extLst>
          </p:cNvPr>
          <p:cNvSpPr txBox="1"/>
          <p:nvPr/>
        </p:nvSpPr>
        <p:spPr>
          <a:xfrm>
            <a:off x="152086" y="5593812"/>
            <a:ext cx="4990761" cy="553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500" b="1" dirty="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 1: Cognitive Reappraisals</a:t>
            </a:r>
            <a:r>
              <a:rPr lang="zh-CN" altLang="en-US" sz="1500" b="1" dirty="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altLang="zh-CN" sz="1500" b="1" dirty="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 Emotional Support</a:t>
            </a:r>
          </a:p>
          <a:p>
            <a:pPr algn="ctr">
              <a:lnSpc>
                <a:spcPct val="114000"/>
              </a:lnSpc>
            </a:pPr>
            <a:r>
              <a:rPr lang="en-US" sz="1200" b="1" dirty="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 Zhan et al., COLM 2024)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9B3848-A827-73A9-3F46-72E70D9647F6}"/>
              </a:ext>
            </a:extLst>
          </p:cNvPr>
          <p:cNvSpPr txBox="1"/>
          <p:nvPr/>
        </p:nvSpPr>
        <p:spPr>
          <a:xfrm>
            <a:off x="5838218" y="5186155"/>
            <a:ext cx="4920904" cy="552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500" b="1" dirty="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 2: Instance-Specific Rubrics for LLM-as-a-Judge</a:t>
            </a:r>
          </a:p>
          <a:p>
            <a:pPr algn="ctr">
              <a:lnSpc>
                <a:spcPct val="114000"/>
              </a:lnSpc>
            </a:pPr>
            <a:r>
              <a:rPr lang="zh-CN" altLang="en-US" sz="1200" b="1" dirty="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（</a:t>
            </a:r>
            <a:r>
              <a:rPr lang="en-US" altLang="zh-CN" sz="1200" b="1" dirty="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Kim et al., NAACL 2025)</a:t>
            </a:r>
            <a:endParaRPr lang="en-US" sz="1200" b="1" dirty="0">
              <a:solidFill>
                <a:srgbClr val="C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0CDC8E8-0AF9-198A-667A-C084CBD07F44}"/>
              </a:ext>
            </a:extLst>
          </p:cNvPr>
          <p:cNvSpPr txBox="1"/>
          <p:nvPr/>
        </p:nvSpPr>
        <p:spPr>
          <a:xfrm>
            <a:off x="8449734" y="11563513"/>
            <a:ext cx="3855402" cy="26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068" b="1" dirty="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Task </a:t>
            </a:r>
            <a:r>
              <a:rPr lang="en-US" altLang="zh-CN" sz="1068" b="1" dirty="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  <a:r>
              <a:rPr lang="en-US" sz="1068" b="1" dirty="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 Generating Synthetic Data for SFT</a:t>
            </a:r>
          </a:p>
        </p:txBody>
      </p:sp>
      <p:pic>
        <p:nvPicPr>
          <p:cNvPr id="1107" name="Graphic 1106">
            <a:extLst>
              <a:ext uri="{FF2B5EF4-FFF2-40B4-BE49-F238E27FC236}">
                <a16:creationId xmlns:a16="http://schemas.microsoft.com/office/drawing/2014/main" id="{8CEC1472-26CC-2BB7-DE8C-15A03978D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19278" y="1759455"/>
            <a:ext cx="7667138" cy="2930763"/>
          </a:xfrm>
          <a:prstGeom prst="rect">
            <a:avLst/>
          </a:prstGeom>
        </p:spPr>
      </p:pic>
      <p:cxnSp>
        <p:nvCxnSpPr>
          <p:cNvPr id="1108" name="Google Shape;73;p13">
            <a:extLst>
              <a:ext uri="{FF2B5EF4-FFF2-40B4-BE49-F238E27FC236}">
                <a16:creationId xmlns:a16="http://schemas.microsoft.com/office/drawing/2014/main" id="{214CB489-D8C2-C417-8A0F-1434DE0F7ACF}"/>
              </a:ext>
            </a:extLst>
          </p:cNvPr>
          <p:cNvCxnSpPr>
            <a:cxnSpLocks/>
          </p:cNvCxnSpPr>
          <p:nvPr/>
        </p:nvCxnSpPr>
        <p:spPr>
          <a:xfrm>
            <a:off x="5319478" y="5069145"/>
            <a:ext cx="0" cy="5752531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119" name="TextBox 1118">
            <a:extLst>
              <a:ext uri="{FF2B5EF4-FFF2-40B4-BE49-F238E27FC236}">
                <a16:creationId xmlns:a16="http://schemas.microsoft.com/office/drawing/2014/main" id="{5B05EB9B-C784-C9F1-78ED-49FF28522F95}"/>
              </a:ext>
            </a:extLst>
          </p:cNvPr>
          <p:cNvSpPr txBox="1"/>
          <p:nvPr/>
        </p:nvSpPr>
        <p:spPr>
          <a:xfrm>
            <a:off x="445654" y="9947189"/>
            <a:ext cx="465692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dirty="0">
                <a:solidFill>
                  <a:schemeClr val="dk2"/>
                </a:solidFill>
                <a:latin typeface="Source Sans Pro"/>
                <a:ea typeface="Source Sans Pro"/>
              </a:rPr>
              <a:t>      SPRI consistently outperforms methods that lack access to oracle principles in guiding LLMs in </a:t>
            </a:r>
            <a:r>
              <a:rPr lang="en" sz="1400" i="1" dirty="0">
                <a:solidFill>
                  <a:schemeClr val="dk2"/>
                </a:solidFill>
                <a:latin typeface="Source Sans Pro"/>
                <a:ea typeface="Source Sans Pro"/>
              </a:rPr>
              <a:t>complex real-world tasks</a:t>
            </a:r>
            <a:r>
              <a:rPr lang="en" sz="1400" dirty="0">
                <a:solidFill>
                  <a:schemeClr val="dk2"/>
                </a:solidFill>
                <a:latin typeface="Source Sans Pro"/>
                <a:ea typeface="Source Sans Pro"/>
              </a:rPr>
              <a:t>, such as producing reappraisals and eval rubrics</a:t>
            </a:r>
            <a:endParaRPr lang="en-US" sz="1400" i="1" dirty="0">
              <a:solidFill>
                <a:schemeClr val="dk2"/>
              </a:solidFill>
              <a:latin typeface="Source Sans Pro"/>
              <a:ea typeface="Source Sans Pro"/>
            </a:endParaRPr>
          </a:p>
        </p:txBody>
      </p:sp>
      <p:pic>
        <p:nvPicPr>
          <p:cNvPr id="1121" name="Google Shape;72;p13">
            <a:extLst>
              <a:ext uri="{FF2B5EF4-FFF2-40B4-BE49-F238E27FC236}">
                <a16:creationId xmlns:a16="http://schemas.microsoft.com/office/drawing/2014/main" id="{3D30BD05-6AEE-8A9C-B23F-6997714368F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8472" y="996941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TextBox 1124">
            <a:extLst>
              <a:ext uri="{FF2B5EF4-FFF2-40B4-BE49-F238E27FC236}">
                <a16:creationId xmlns:a16="http://schemas.microsoft.com/office/drawing/2014/main" id="{7EED6083-8862-0C3B-09F1-D3DCAD193E9F}"/>
              </a:ext>
            </a:extLst>
          </p:cNvPr>
          <p:cNvSpPr txBox="1"/>
          <p:nvPr/>
        </p:nvSpPr>
        <p:spPr>
          <a:xfrm>
            <a:off x="6700540" y="9275646"/>
            <a:ext cx="2205116" cy="522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932" i="1" dirty="0">
                <a:solidFill>
                  <a:schemeClr val="dk2"/>
                </a:solidFill>
                <a:latin typeface="Source Sans Pro"/>
                <a:ea typeface="Source Sans Pro"/>
              </a:rPr>
              <a:t>Notably, SPRI outperforms the best-performing MT-Bench instance-agnostic baseline by an average of 12.1%</a:t>
            </a:r>
          </a:p>
        </p:txBody>
      </p:sp>
      <p:pic>
        <p:nvPicPr>
          <p:cNvPr id="1126" name="Google Shape;72;p13">
            <a:extLst>
              <a:ext uri="{FF2B5EF4-FFF2-40B4-BE49-F238E27FC236}">
                <a16:creationId xmlns:a16="http://schemas.microsoft.com/office/drawing/2014/main" id="{3E0618B6-527F-225D-5C40-86E55260F94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42665" y="9489168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TextBox 1126">
            <a:extLst>
              <a:ext uri="{FF2B5EF4-FFF2-40B4-BE49-F238E27FC236}">
                <a16:creationId xmlns:a16="http://schemas.microsoft.com/office/drawing/2014/main" id="{44579567-89E7-9021-2855-375A9C37E0BE}"/>
              </a:ext>
            </a:extLst>
          </p:cNvPr>
          <p:cNvSpPr txBox="1"/>
          <p:nvPr/>
        </p:nvSpPr>
        <p:spPr>
          <a:xfrm>
            <a:off x="5319478" y="9793917"/>
            <a:ext cx="57121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dirty="0">
                <a:solidFill>
                  <a:schemeClr val="dk2"/>
                </a:solidFill>
                <a:latin typeface="Source Sans Pro"/>
                <a:ea typeface="Source Sans Pro"/>
              </a:rPr>
              <a:t>        Utilizing SPRI to generate large-scale synthetic data for SFT also leads to </a:t>
            </a:r>
            <a:r>
              <a:rPr lang="en" sz="1400" i="1" dirty="0">
                <a:solidFill>
                  <a:schemeClr val="dk2"/>
                </a:solidFill>
                <a:latin typeface="Source Sans Pro"/>
                <a:ea typeface="Source Sans Pro"/>
              </a:rPr>
              <a:t>substantial gains on </a:t>
            </a:r>
            <a:r>
              <a:rPr lang="en" sz="1400" i="1" dirty="0" err="1">
                <a:solidFill>
                  <a:schemeClr val="dk2"/>
                </a:solidFill>
                <a:latin typeface="Source Sans Pro"/>
                <a:ea typeface="Source Sans Pro"/>
              </a:rPr>
              <a:t>TruthfulQA</a:t>
            </a:r>
            <a:r>
              <a:rPr lang="en" sz="1400" dirty="0">
                <a:solidFill>
                  <a:schemeClr val="dk2"/>
                </a:solidFill>
                <a:latin typeface="Source Sans Pro"/>
                <a:ea typeface="Source Sans Pro"/>
              </a:rPr>
              <a:t>, while maintaining performance on other benchmarks (see paper for details)</a:t>
            </a:r>
            <a:endParaRPr lang="en-US" sz="1400" i="1" dirty="0">
              <a:solidFill>
                <a:schemeClr val="dk2"/>
              </a:solidFill>
              <a:latin typeface="Source Sans Pro"/>
              <a:ea typeface="Source Sans Pro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0B91DAC-632F-DD50-0373-F7EA443BA1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3699" y="7906255"/>
            <a:ext cx="4521200" cy="1270000"/>
          </a:xfrm>
          <a:prstGeom prst="rect">
            <a:avLst/>
          </a:prstGeom>
        </p:spPr>
      </p:pic>
      <p:sp>
        <p:nvSpPr>
          <p:cNvPr id="1113" name="Google Shape;75;p14">
            <a:extLst>
              <a:ext uri="{FF2B5EF4-FFF2-40B4-BE49-F238E27FC236}">
                <a16:creationId xmlns:a16="http://schemas.microsoft.com/office/drawing/2014/main" id="{DD3DFEE6-DDE5-791E-70E0-B41982808D16}"/>
              </a:ext>
            </a:extLst>
          </p:cNvPr>
          <p:cNvSpPr/>
          <p:nvPr/>
        </p:nvSpPr>
        <p:spPr>
          <a:xfrm>
            <a:off x="1144839" y="8885620"/>
            <a:ext cx="3938978" cy="11927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4264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B5C40CE-AC7F-4AA3-8FA5-4665BDEFCA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72327" y="11265405"/>
            <a:ext cx="2269068" cy="1625600"/>
          </a:xfrm>
          <a:prstGeom prst="rect">
            <a:avLst/>
          </a:prstGeom>
        </p:spPr>
      </p:pic>
      <p:sp>
        <p:nvSpPr>
          <p:cNvPr id="1114" name="Google Shape;75;p14">
            <a:extLst>
              <a:ext uri="{FF2B5EF4-FFF2-40B4-BE49-F238E27FC236}">
                <a16:creationId xmlns:a16="http://schemas.microsoft.com/office/drawing/2014/main" id="{3EE2249C-FFE3-6DFA-1695-AD02224D6438}"/>
              </a:ext>
            </a:extLst>
          </p:cNvPr>
          <p:cNvSpPr/>
          <p:nvPr/>
        </p:nvSpPr>
        <p:spPr>
          <a:xfrm>
            <a:off x="2350759" y="11243568"/>
            <a:ext cx="1839572" cy="10294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4264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7386BD5-3E59-79D8-09CC-736CDE69F3B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9553" y="482090"/>
            <a:ext cx="2495427" cy="7143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65F2F6A-2D55-98A7-151D-AA87FE3930D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20328" b="27032"/>
          <a:stretch>
            <a:fillRect/>
          </a:stretch>
        </p:blipFill>
        <p:spPr>
          <a:xfrm>
            <a:off x="12782681" y="380426"/>
            <a:ext cx="1553541" cy="81778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97E0A53-191C-3686-F07B-E3313305BD0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190309" y="10350409"/>
            <a:ext cx="1354895" cy="471267"/>
          </a:xfrm>
          <a:prstGeom prst="rect">
            <a:avLst/>
          </a:prstGeom>
        </p:spPr>
      </p:pic>
      <p:sp>
        <p:nvSpPr>
          <p:cNvPr id="1133" name="Google Shape;64;p13">
            <a:extLst>
              <a:ext uri="{FF2B5EF4-FFF2-40B4-BE49-F238E27FC236}">
                <a16:creationId xmlns:a16="http://schemas.microsoft.com/office/drawing/2014/main" id="{7F0F1FD6-49D0-C7CB-EEED-A76AAB8834AF}"/>
              </a:ext>
            </a:extLst>
          </p:cNvPr>
          <p:cNvSpPr txBox="1"/>
          <p:nvPr/>
        </p:nvSpPr>
        <p:spPr>
          <a:xfrm>
            <a:off x="13641244" y="8993086"/>
            <a:ext cx="752179" cy="971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650" tIns="19650" rIns="19650" bIns="196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8800" b="1">
                <a:solidFill>
                  <a:srgbClr val="BF5700"/>
                </a:solidFill>
                <a:latin typeface="Source Sans Pro"/>
                <a:ea typeface="Source Sans Pro"/>
                <a:cs typeface="Source Sans Pro"/>
              </a:defRPr>
            </a:lvl1pPr>
          </a:lstStyle>
          <a:p>
            <a:pPr algn="ctr"/>
            <a:r>
              <a:rPr lang="en" sz="1400" dirty="0">
                <a:sym typeface="Source Sans Pro"/>
              </a:rPr>
              <a:t>Scan Me for the Full Paper</a:t>
            </a:r>
            <a:endParaRPr sz="1400" dirty="0">
              <a:sym typeface="Source Sans Pro"/>
            </a:endParaRPr>
          </a:p>
        </p:txBody>
      </p:sp>
      <p:sp>
        <p:nvSpPr>
          <p:cNvPr id="1135" name="TextBox 1134">
            <a:extLst>
              <a:ext uri="{FF2B5EF4-FFF2-40B4-BE49-F238E27FC236}">
                <a16:creationId xmlns:a16="http://schemas.microsoft.com/office/drawing/2014/main" id="{47ABE978-9E94-4CD6-1468-A90EBE2730A9}"/>
              </a:ext>
            </a:extLst>
          </p:cNvPr>
          <p:cNvSpPr txBox="1"/>
          <p:nvPr/>
        </p:nvSpPr>
        <p:spPr>
          <a:xfrm>
            <a:off x="13533560" y="9964108"/>
            <a:ext cx="9675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Source Sans Pro"/>
                <a:ea typeface="Source Sans Pro"/>
              </a:rPr>
              <a:t>In 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  <a:latin typeface="Source Sans Pro"/>
                <a:ea typeface="Source Sans Pro"/>
              </a:rPr>
              <a:t>Proceedings of the 42nd International Conference on Machine Learning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6E5A89E5-51C9-CCA6-4EB5-1A849D6432E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222011" y="8898664"/>
            <a:ext cx="1361847" cy="138908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4A3F45E-79BE-EFCA-0184-CAA1E2E9F8D3}"/>
              </a:ext>
            </a:extLst>
          </p:cNvPr>
          <p:cNvGrpSpPr/>
          <p:nvPr/>
        </p:nvGrpSpPr>
        <p:grpSpPr>
          <a:xfrm>
            <a:off x="5913186" y="5788650"/>
            <a:ext cx="5268674" cy="2314521"/>
            <a:chOff x="3328156" y="7582637"/>
            <a:chExt cx="5268674" cy="2314521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536D74E-6D1E-EE9A-73EB-A1B2AA07E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l="16217" t="24664" r="15996" b="57916"/>
            <a:stretch>
              <a:fillRect/>
            </a:stretch>
          </p:blipFill>
          <p:spPr>
            <a:xfrm>
              <a:off x="3328156" y="8144913"/>
              <a:ext cx="5268674" cy="175224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F06F5ADA-B01E-4314-E3C8-2D33ADEFC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l="16217" t="8957" r="15996" b="84863"/>
            <a:stretch>
              <a:fillRect/>
            </a:stretch>
          </p:blipFill>
          <p:spPr>
            <a:xfrm>
              <a:off x="3328156" y="7582637"/>
              <a:ext cx="5268674" cy="621606"/>
            </a:xfrm>
            <a:prstGeom prst="rect">
              <a:avLst/>
            </a:prstGeom>
          </p:spPr>
        </p:pic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A275130D-ABD4-B12E-288D-8FC9AA0F63B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39187" y="6147297"/>
            <a:ext cx="4928807" cy="1610826"/>
          </a:xfrm>
          <a:prstGeom prst="rect">
            <a:avLst/>
          </a:prstGeom>
        </p:spPr>
      </p:pic>
      <p:sp>
        <p:nvSpPr>
          <p:cNvPr id="12" name="Google Shape;64;p13">
            <a:extLst>
              <a:ext uri="{FF2B5EF4-FFF2-40B4-BE49-F238E27FC236}">
                <a16:creationId xmlns:a16="http://schemas.microsoft.com/office/drawing/2014/main" id="{EDF0D287-A006-40BA-4310-2E70BE15A1BE}"/>
              </a:ext>
            </a:extLst>
          </p:cNvPr>
          <p:cNvSpPr txBox="1"/>
          <p:nvPr/>
        </p:nvSpPr>
        <p:spPr>
          <a:xfrm>
            <a:off x="12288181" y="5069145"/>
            <a:ext cx="1564120" cy="48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650" tIns="19650" rIns="19650" bIns="196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8800" b="1">
                <a:solidFill>
                  <a:srgbClr val="BF5700"/>
                </a:solidFill>
                <a:latin typeface="Source Sans Pro"/>
                <a:ea typeface="Source Sans Pro"/>
                <a:cs typeface="Source Sans Pro"/>
              </a:defRPr>
            </a:lvl1pPr>
          </a:lstStyle>
          <a:p>
            <a:r>
              <a:rPr lang="en" sz="2000" dirty="0">
                <a:sym typeface="Source Sans Pro"/>
              </a:rPr>
              <a:t>References</a:t>
            </a:r>
            <a:endParaRPr sz="2000" dirty="0">
              <a:sym typeface="Source Sans Pro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8FB43B-318B-1C96-02A3-04E91BAB26D6}"/>
              </a:ext>
            </a:extLst>
          </p:cNvPr>
          <p:cNvSpPr txBox="1"/>
          <p:nvPr/>
        </p:nvSpPr>
        <p:spPr>
          <a:xfrm>
            <a:off x="12188283" y="5402035"/>
            <a:ext cx="2262527" cy="3524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" indent="-457200">
              <a:lnSpc>
                <a:spcPct val="114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dk2"/>
                </a:solidFill>
                <a:latin typeface="Source Sans Pro"/>
                <a:ea typeface="Source Sans Pro"/>
              </a:rPr>
              <a:t>Zhan, H., Zheng, A., Lee, Y. K., Suh, J., Li, J. J., &amp; Ong, D. C. (2024). Large Language Models Are Capable of Offering Cognitive Reappraisal, if Guided. In </a:t>
            </a:r>
            <a:r>
              <a:rPr lang="en-US" sz="1200" i="1" dirty="0">
                <a:solidFill>
                  <a:schemeClr val="dk2"/>
                </a:solidFill>
                <a:latin typeface="Source Sans Pro"/>
                <a:ea typeface="Source Sans Pro"/>
              </a:rPr>
              <a:t>Proceedings of the 1st Conference on Language Modeling (COLM)</a:t>
            </a:r>
            <a:r>
              <a:rPr lang="en-US" sz="1200" dirty="0">
                <a:solidFill>
                  <a:schemeClr val="dk2"/>
                </a:solidFill>
                <a:latin typeface="Source Sans Pro"/>
                <a:ea typeface="Source Sans Pro"/>
              </a:rPr>
              <a:t>.</a:t>
            </a:r>
            <a:endParaRPr lang="en-US" sz="1200" i="1" dirty="0">
              <a:solidFill>
                <a:schemeClr val="dk2"/>
              </a:solidFill>
              <a:latin typeface="Source Sans Pro"/>
              <a:ea typeface="Source Sans Pro"/>
            </a:endParaRPr>
          </a:p>
          <a:p>
            <a:pPr marL="137160" indent="-457200">
              <a:lnSpc>
                <a:spcPct val="114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dk2"/>
                </a:solidFill>
                <a:latin typeface="Source Sans Pro"/>
                <a:ea typeface="Source Sans Pro"/>
              </a:rPr>
              <a:t>Kim, S., et al. (2025) The Biggen Bench: A Principled Benchmark For Fine-grained Evaluation of Language Models With Language Models. In</a:t>
            </a:r>
            <a:r>
              <a:rPr lang="en-US" sz="1200" i="1" dirty="0">
                <a:solidFill>
                  <a:schemeClr val="dk2"/>
                </a:solidFill>
                <a:latin typeface="Source Sans Pro"/>
                <a:ea typeface="Source Sans Pro"/>
              </a:rPr>
              <a:t> Proceedings of NAACL 2025</a:t>
            </a:r>
            <a:r>
              <a:rPr lang="en-US" sz="1200" dirty="0">
                <a:solidFill>
                  <a:schemeClr val="dk2"/>
                </a:solidFill>
                <a:latin typeface="Source Sans Pro"/>
                <a:ea typeface="Source Sans Pro"/>
              </a:rPr>
              <a:t>.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7D19E5D6-4D82-5DCA-2597-F07B67CFC8A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92133" y="1338822"/>
            <a:ext cx="3714925" cy="355042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95BEDC-5DC8-199E-3CDA-624B6A72C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525" y="4085860"/>
            <a:ext cx="480848" cy="47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1922</TotalTime>
  <Words>314</Words>
  <Application>Microsoft Macintosh PowerPoint</Application>
  <PresentationFormat>Custom</PresentationFormat>
  <Paragraphs>23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Source Sans Pro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Hongli Zhan</cp:lastModifiedBy>
  <cp:revision>64</cp:revision>
  <dcterms:modified xsi:type="dcterms:W3CDTF">2025-06-15T23:58:35Z</dcterms:modified>
</cp:coreProperties>
</file>